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77" r:id="rId9"/>
    <p:sldId id="281" r:id="rId10"/>
    <p:sldId id="267" r:id="rId11"/>
    <p:sldId id="268" r:id="rId12"/>
    <p:sldId id="278" r:id="rId13"/>
    <p:sldId id="280" r:id="rId14"/>
    <p:sldId id="279" r:id="rId15"/>
    <p:sldId id="269" r:id="rId16"/>
    <p:sldId id="271" r:id="rId17"/>
    <p:sldId id="272" r:id="rId18"/>
    <p:sldId id="273" r:id="rId19"/>
    <p:sldId id="282" r:id="rId20"/>
    <p:sldId id="283" r:id="rId21"/>
    <p:sldId id="275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BDD7EE"/>
    <a:srgbClr val="65ADCD"/>
    <a:srgbClr val="2E75B6"/>
    <a:srgbClr val="005EA4"/>
    <a:srgbClr val="7BB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96" y="60"/>
      </p:cViewPr>
      <p:guideLst>
        <p:guide orient="horz" pos="202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CA89-FF5F-45B2-B08D-AB65FEEC32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E5B14-A227-4183-BC55-4AB0028DE6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tags" Target="../tags/tag2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3.xml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6971" r="7002" b="745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6534" y="2597430"/>
            <a:ext cx="9964143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栈和队列</a:t>
            </a:r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的实验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69225" y="60255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任务完成组：</a:t>
            </a:r>
            <a:r>
              <a:rPr lang="en-US" altLang="zh-CN" sz="1600" b="1">
                <a:latin typeface="楷体" charset="0"/>
                <a:ea typeface="楷体" charset="0"/>
                <a:cs typeface="楷体" charset="0"/>
              </a:rPr>
              <a:t>16</a:t>
            </a:r>
            <a:r>
              <a:rPr lang="zh-CN" altLang="en-US" sz="1600" b="1">
                <a:latin typeface="楷体" charset="0"/>
                <a:ea typeface="楷体" charset="0"/>
                <a:cs typeface="楷体" charset="0"/>
              </a:rPr>
              <a:t>组；主讲人：路亮</a:t>
            </a:r>
            <a:endParaRPr lang="zh-CN" altLang="en-US" sz="1600" b="1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153" y="319126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46816" y="437454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马踏棋盘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Straight Connector 18"/>
          <p:cNvCxnSpPr/>
          <p:nvPr/>
        </p:nvCxnSpPr>
        <p:spPr>
          <a:xfrm>
            <a:off x="5945335" y="2440117"/>
            <a:ext cx="0" cy="308847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486535" y="312356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贪心法：下一跳的位置永远是</a:t>
            </a:r>
            <a:r>
              <a:rPr lang="zh-CN" altLang="en-US" sz="2000" b="1"/>
              <a:t>选择可跳位置最少</a:t>
            </a:r>
            <a:r>
              <a:rPr lang="zh-CN" altLang="en-US" sz="2000"/>
              <a:t>的点，这样能减少回溯。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6560185" y="312356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极端的是，所有的初始位置出发，只要保持贪心，一次回溯都不需要就可以找到</a:t>
            </a:r>
            <a:r>
              <a:rPr lang="zh-CN" altLang="en-US" sz="2000"/>
              <a:t>解。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153" y="319126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46816" y="437454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马踏棋盘贪心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9055" y="1503045"/>
            <a:ext cx="41744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const int p[8][8] = {</a:t>
            </a:r>
            <a:endParaRPr lang="zh-CN" altLang="en-US"/>
          </a:p>
          <a:p>
            <a:pPr marL="914400" lvl="2" indent="457200"/>
            <a:r>
              <a:rPr lang="zh-CN" altLang="en-US">
                <a:solidFill>
                  <a:schemeClr val="accent2"/>
                </a:solidFill>
              </a:rPr>
              <a:t>{2, 3, 4, 4, 4, 4, 3, 2},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                     {3, 4, 6, 6, 6, 6, 4, 3},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                     {4, 6, 8, 8, 8, 8, 6, 4},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                     {4, 6, 8, 8, 8, 8, 6, 4},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                     {4, 6, 8, 8, 8, 8, 6, 4},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                     {4, 6, 8, 8, 8, 8, 6, 4},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                     {3, 4, 6, 6, 6, 6, 4, 3},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                     {2, 3, 4, 4, 4, 4, 3, 2}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};</a:t>
            </a:r>
            <a:endParaRPr lang="zh-CN" altLang="en-US">
              <a:gradFill>
                <a:gsLst>
                  <a:gs pos="19000">
                    <a:srgbClr val="FFB9B9"/>
                  </a:gs>
                  <a:gs pos="64000">
                    <a:srgbClr val="FF8F8E"/>
                  </a:gs>
                  <a:gs pos="44000">
                    <a:srgbClr val="FE9E9F"/>
                  </a:gs>
                  <a:gs pos="84000">
                    <a:srgbClr val="FF7373"/>
                  </a:gs>
                </a:gsLst>
                <a:lin scaled="1"/>
              </a:gra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9055" y="49834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当处于位置</a:t>
            </a:r>
            <a:r>
              <a:rPr lang="en-US" altLang="zh-CN"/>
              <a:t> X </a:t>
            </a:r>
            <a:r>
              <a:rPr lang="zh-CN" altLang="en-US"/>
              <a:t>时</a:t>
            </a:r>
            <a:r>
              <a:rPr lang="en-US" altLang="zh-CN"/>
              <a:t>,</a:t>
            </a:r>
            <a:r>
              <a:rPr lang="zh-CN" altLang="en-US"/>
              <a:t>由于</a:t>
            </a:r>
            <a:r>
              <a:rPr lang="en-US" altLang="zh-CN"/>
              <a:t> X </a:t>
            </a:r>
            <a:r>
              <a:rPr lang="zh-CN" altLang="en-US"/>
              <a:t>已经走过，因此</a:t>
            </a:r>
            <a:r>
              <a:rPr lang="en-US" altLang="zh-CN"/>
              <a:t> X </a:t>
            </a:r>
            <a:r>
              <a:rPr lang="zh-CN" altLang="en-US"/>
              <a:t>周围的可落脚的点的权值都要减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03545" y="1343025"/>
            <a:ext cx="6463665" cy="4284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for (i = 1; i &lt;= 64; i++) {</a:t>
            </a:r>
            <a:endParaRPr lang="zh-CN" altLang="en-US" sz="2000"/>
          </a:p>
          <a:p>
            <a:r>
              <a:rPr lang="zh-CN" altLang="en-US" sz="2000"/>
              <a:t>        ans[a0][b0] = i;</a:t>
            </a:r>
            <a:endParaRPr lang="zh-CN" altLang="en-US" sz="2000"/>
          </a:p>
          <a:p>
            <a:r>
              <a:rPr lang="zh-CN" altLang="en-US" sz="2000"/>
              <a:t>        min = 8;</a:t>
            </a:r>
            <a:endParaRPr lang="zh-CN" altLang="en-US" sz="2000"/>
          </a:p>
          <a:p>
            <a:r>
              <a:rPr lang="zh-CN" altLang="en-US" sz="2000"/>
              <a:t>        for (j = 0; j &lt; 8; j++) {</a:t>
            </a:r>
            <a:endParaRPr lang="zh-CN" altLang="en-US" sz="2000"/>
          </a:p>
          <a:p>
            <a:r>
              <a:rPr lang="zh-CN" altLang="en-US" sz="2000"/>
              <a:t>            a = a0 + dx[j], b = b0 + dy[j];</a:t>
            </a:r>
            <a:endParaRPr lang="zh-CN" altLang="en-US" sz="2000"/>
          </a:p>
          <a:p>
            <a:r>
              <a:rPr lang="zh-CN" altLang="en-US" sz="2000"/>
              <a:t>            if (legal(a) &amp;&amp; legal(b) &amp;&amp; !ans[a][b] &amp;&amp; --w[a][b] &lt; min) {                 min = w[a][b];</a:t>
            </a:r>
            <a:endParaRPr lang="zh-CN" altLang="en-US" sz="2000"/>
          </a:p>
          <a:p>
            <a:r>
              <a:rPr lang="zh-CN" altLang="en-US" sz="2000"/>
              <a:t>                a_min = a, b_min = b;</a:t>
            </a:r>
            <a:endParaRPr lang="zh-CN" altLang="en-US" sz="2000"/>
          </a:p>
          <a:p>
            <a:r>
              <a:rPr lang="zh-CN" altLang="en-US" sz="2000"/>
              <a:t>            }</a:t>
            </a:r>
            <a:endParaRPr lang="zh-CN" altLang="en-US" sz="2000"/>
          </a:p>
          <a:p>
            <a:r>
              <a:rPr lang="zh-CN" altLang="en-US" sz="2000"/>
              <a:t>        }</a:t>
            </a:r>
            <a:endParaRPr lang="zh-CN" altLang="en-US" sz="2000"/>
          </a:p>
          <a:p>
            <a:r>
              <a:rPr lang="zh-CN" altLang="en-US" sz="2000"/>
              <a:t>        a0 = a_min, b0 = b_min;</a:t>
            </a:r>
            <a:endParaRPr lang="zh-CN" altLang="en-US" sz="2000"/>
          </a:p>
          <a:p>
            <a:r>
              <a:rPr lang="zh-CN" altLang="en-US" sz="2000"/>
              <a:t>    }</a:t>
            </a:r>
            <a:endParaRPr lang="zh-CN" altLang="en-US" sz="2000"/>
          </a:p>
          <a:p>
            <a:r>
              <a:rPr lang="en-US" altLang="zh-CN" sz="2000">
                <a:solidFill>
                  <a:schemeClr val="accent2"/>
                </a:solidFill>
              </a:rPr>
              <a:t>// </a:t>
            </a:r>
            <a:r>
              <a:rPr lang="zh-CN" altLang="en-US" sz="2000">
                <a:solidFill>
                  <a:schemeClr val="accent2"/>
                </a:solidFill>
              </a:rPr>
              <a:t>核心</a:t>
            </a:r>
            <a:r>
              <a:rPr lang="zh-CN" altLang="en-US" sz="2000">
                <a:solidFill>
                  <a:schemeClr val="accent2"/>
                </a:solidFill>
              </a:rPr>
              <a:t>代码找到下一步落角点</a:t>
            </a:r>
            <a:endParaRPr lang="zh-CN" altLang="en-US"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153" y="319126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46816" y="437454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马踏棋盘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贪心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3945" y="1026795"/>
            <a:ext cx="6894830" cy="5321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accent6"/>
                </a:solidFill>
              </a:rPr>
              <a:t>int</a:t>
            </a:r>
            <a:r>
              <a:rPr lang="zh-CN" altLang="en-US" sz="2000"/>
              <a:t> </a:t>
            </a:r>
            <a:r>
              <a:rPr lang="zh-CN" altLang="en-US" sz="2000">
                <a:solidFill>
                  <a:schemeClr val="accent1"/>
                </a:solidFill>
              </a:rPr>
              <a:t>main()</a:t>
            </a:r>
            <a:r>
              <a:rPr lang="zh-CN" altLang="en-US" sz="2000"/>
              <a:t> {</a:t>
            </a:r>
            <a:endParaRPr lang="zh-CN" altLang="en-US" sz="2000"/>
          </a:p>
          <a:p>
            <a:r>
              <a:rPr lang="zh-CN" altLang="en-US" sz="2000"/>
              <a:t>    </a:t>
            </a:r>
            <a:r>
              <a:rPr lang="zh-CN" altLang="en-US" sz="2000">
                <a:solidFill>
                  <a:schemeClr val="accent2"/>
                </a:solidFill>
              </a:rPr>
              <a:t>// 计时器</a:t>
            </a:r>
            <a:endParaRPr lang="zh-CN" altLang="en-US" sz="2000"/>
          </a:p>
          <a:p>
            <a:r>
              <a:rPr lang="zh-CN" altLang="en-US" sz="2000"/>
              <a:t>    time_t time_start, time_end;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    time_start = clock();</a:t>
            </a:r>
            <a:endParaRPr lang="zh-CN" altLang="en-US" sz="2000"/>
          </a:p>
          <a:p>
            <a:r>
              <a:rPr lang="zh-CN" altLang="en-US" sz="2000"/>
              <a:t>    int tag = validateAll();</a:t>
            </a:r>
            <a:endParaRPr lang="zh-CN" altLang="en-US" sz="2000"/>
          </a:p>
          <a:p>
            <a:r>
              <a:rPr lang="zh-CN" altLang="en-US" sz="2000"/>
              <a:t>    time_end = clock();</a:t>
            </a:r>
            <a:endParaRPr lang="zh-CN" altLang="en-US" sz="2000"/>
          </a:p>
          <a:p>
            <a:r>
              <a:rPr lang="zh-CN" altLang="en-US" sz="2000"/>
              <a:t>    double execution_time = (double)(time_end - time_start);</a:t>
            </a:r>
            <a:endParaRPr lang="zh-CN" altLang="en-US" sz="2000"/>
          </a:p>
          <a:p>
            <a:r>
              <a:rPr lang="zh-CN" altLang="en-US" sz="2000"/>
              <a:t>    // 打印执行时间</a:t>
            </a:r>
            <a:endParaRPr lang="zh-CN" altLang="en-US" sz="2000"/>
          </a:p>
          <a:p>
            <a:r>
              <a:rPr lang="zh-CN" altLang="en-US" sz="2000"/>
              <a:t>    printf("程序执行时间: %.6f 微秒\n", execution_time);</a:t>
            </a:r>
            <a:endParaRPr lang="zh-CN" altLang="en-US" sz="2000"/>
          </a:p>
          <a:p>
            <a:r>
              <a:rPr lang="zh-CN" altLang="en-US" sz="2000"/>
              <a:t>    if (tag == 0) {</a:t>
            </a:r>
            <a:endParaRPr lang="zh-CN" altLang="en-US" sz="2000"/>
          </a:p>
          <a:p>
            <a:r>
              <a:rPr lang="zh-CN" altLang="en-US" sz="2000"/>
              <a:t>        printf("所有起始点坐标都可以不用回溯得到解!\n");</a:t>
            </a:r>
            <a:endParaRPr lang="zh-CN" altLang="en-US" sz="2000"/>
          </a:p>
          <a:p>
            <a:r>
              <a:rPr lang="zh-CN" altLang="en-US" sz="2000"/>
              <a:t>    } else {</a:t>
            </a:r>
            <a:endParaRPr lang="zh-CN" altLang="en-US" sz="2000"/>
          </a:p>
          <a:p>
            <a:r>
              <a:rPr lang="zh-CN" altLang="en-US" sz="2000"/>
              <a:t>        printf("部分起始点坐标都必须用回溯得到解!\n");</a:t>
            </a:r>
            <a:endParaRPr lang="zh-CN" altLang="en-US" sz="2000"/>
          </a:p>
          <a:p>
            <a:r>
              <a:rPr lang="zh-CN" altLang="en-US" sz="2000"/>
              <a:t>    }</a:t>
            </a:r>
            <a:endParaRPr lang="zh-CN" altLang="en-US" sz="2000"/>
          </a:p>
          <a:p>
            <a:r>
              <a:rPr lang="zh-CN" altLang="en-US" sz="2000"/>
              <a:t>    </a:t>
            </a:r>
            <a:r>
              <a:rPr lang="zh-CN" altLang="en-US" sz="2000">
                <a:solidFill>
                  <a:schemeClr val="accent6"/>
                </a:solidFill>
              </a:rPr>
              <a:t>return</a:t>
            </a:r>
            <a:r>
              <a:rPr lang="zh-CN" altLang="en-US" sz="2000"/>
              <a:t> 0;</a:t>
            </a:r>
            <a:endParaRPr lang="zh-CN" altLang="en-US" sz="2000"/>
          </a:p>
          <a:p>
            <a:r>
              <a:rPr lang="en-US" altLang="zh-CN" sz="2000"/>
              <a:t>}</a:t>
            </a:r>
            <a:endParaRPr lang="en-US" altLang="zh-CN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265" y="898525"/>
            <a:ext cx="4036695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153" y="319126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46816" y="437454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马踏棋盘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3945" y="157353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这里采用</a:t>
            </a:r>
            <a:r>
              <a:rPr lang="zh-CN" altLang="en-US" b="1">
                <a:solidFill>
                  <a:schemeClr val="accent2"/>
                </a:solidFill>
              </a:rPr>
              <a:t>“格局”</a:t>
            </a:r>
            <a:r>
              <a:rPr lang="zh-CN" altLang="en-US" b="1"/>
              <a:t>的思路：创建</a:t>
            </a:r>
            <a:r>
              <a:rPr lang="en-US" altLang="zh-CN" b="1"/>
              <a:t> 8 </a:t>
            </a:r>
            <a:r>
              <a:rPr lang="zh-CN" altLang="en-US" b="1"/>
              <a:t>叉树，并不断深入搜索。一边搜索一遍打印当前棋盘。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核心是递归，递归可以不断深入搜索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70040" y="1573530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/>
                </a:solidFill>
              </a:rPr>
              <a:t>// 树结点的定义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/>
              <a:t>typedef struct treeNode {</a:t>
            </a:r>
            <a:endParaRPr lang="zh-CN" altLang="en-US"/>
          </a:p>
          <a:p>
            <a:r>
              <a:rPr lang="zh-CN" altLang="en-US"/>
              <a:t>    int Board[ROWS][COLS];</a:t>
            </a:r>
            <a:endParaRPr lang="zh-CN" altLang="en-US"/>
          </a:p>
          <a:p>
            <a:r>
              <a:rPr lang="zh-CN" altLang="en-US"/>
              <a:t>    struct treeNode *children[8];</a:t>
            </a:r>
            <a:endParaRPr lang="zh-CN" altLang="en-US"/>
          </a:p>
          <a:p>
            <a:r>
              <a:rPr lang="zh-CN" altLang="en-US"/>
              <a:t>    struct treeNode *father;</a:t>
            </a:r>
            <a:endParaRPr lang="zh-CN" altLang="en-US"/>
          </a:p>
          <a:p>
            <a:r>
              <a:rPr lang="zh-CN" altLang="en-US"/>
              <a:t>    int steps;</a:t>
            </a:r>
            <a:endParaRPr lang="zh-CN" altLang="en-US"/>
          </a:p>
          <a:p>
            <a:r>
              <a:rPr lang="zh-CN" altLang="en-US"/>
              <a:t>    int px, py;</a:t>
            </a:r>
            <a:endParaRPr lang="zh-CN" altLang="en-US"/>
          </a:p>
          <a:p>
            <a:r>
              <a:rPr lang="zh-CN" altLang="en-US"/>
              <a:t> } TreeNode;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94125" y="5372735"/>
            <a:ext cx="2283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dfs </a:t>
            </a:r>
            <a:r>
              <a:rPr lang="zh-CN" altLang="en-US"/>
              <a:t>模板：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70040" y="449453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// dfs </a:t>
            </a:r>
            <a:r>
              <a:rPr lang="zh-CN" altLang="en-US"/>
              <a:t>模板</a:t>
            </a:r>
            <a:endParaRPr lang="zh-CN" altLang="en-US"/>
          </a:p>
          <a:p>
            <a:r>
              <a:rPr lang="zh-CN" altLang="en-US"/>
              <a:t>def dfs(node):</a:t>
            </a:r>
            <a:endParaRPr lang="zh-CN" altLang="en-US"/>
          </a:p>
          <a:p>
            <a:r>
              <a:rPr lang="zh-CN" altLang="en-US"/>
              <a:t>    if node is None:</a:t>
            </a:r>
            <a:endParaRPr lang="zh-CN" altLang="en-US"/>
          </a:p>
          <a:p>
            <a:r>
              <a:rPr lang="zh-CN" altLang="en-US"/>
              <a:t>        return</a:t>
            </a:r>
            <a:endParaRPr lang="zh-CN" altLang="en-US"/>
          </a:p>
          <a:p>
            <a:r>
              <a:rPr lang="zh-CN" altLang="en-US"/>
              <a:t>    for child in node.childs:</a:t>
            </a:r>
            <a:endParaRPr lang="zh-CN" altLang="en-US"/>
          </a:p>
          <a:p>
            <a:r>
              <a:rPr lang="zh-CN" altLang="en-US"/>
              <a:t>        print(child)</a:t>
            </a:r>
            <a:endParaRPr lang="zh-CN" altLang="en-US"/>
          </a:p>
          <a:p>
            <a:r>
              <a:rPr lang="zh-CN" altLang="en-US"/>
              <a:t>        dfs(child)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" y="3187065"/>
            <a:ext cx="2962275" cy="2047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153" y="319126"/>
            <a:ext cx="1098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46816" y="437454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马踏棋盘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算法运行效果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马踏棋盘dfs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0080" y="1086485"/>
            <a:ext cx="10911840" cy="4853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3" t="32813" r="32824" b="340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00375" y="2339005"/>
            <a:ext cx="6191251" cy="1887674"/>
            <a:chOff x="5903026" y="2248999"/>
            <a:chExt cx="6191251" cy="1887674"/>
          </a:xfrm>
        </p:grpSpPr>
        <p:sp>
          <p:nvSpPr>
            <p:cNvPr id="8" name="文本框 7"/>
            <p:cNvSpPr txBox="1"/>
            <p:nvPr/>
          </p:nvSpPr>
          <p:spPr>
            <a:xfrm>
              <a:off x="5903026" y="2248999"/>
              <a:ext cx="6191251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 smtClean="0">
                  <a:solidFill>
                    <a:schemeClr val="bg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Part 03</a:t>
              </a:r>
              <a:endParaRPr lang="zh-CN" altLang="en-US" sz="9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18687" y="3676298"/>
              <a:ext cx="495992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走迷宫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84153" y="317309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1330" y="424105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走迷宫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9510" y="1562735"/>
            <a:ext cx="67741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走迷宫问题是经典的</a:t>
            </a:r>
            <a:r>
              <a:rPr lang="en-US" altLang="zh-CN" sz="2000" b="1"/>
              <a:t> bfs</a:t>
            </a:r>
            <a:r>
              <a:rPr lang="zh-CN" altLang="en-US" sz="2000" b="1"/>
              <a:t>应用问题，类似于层次遍历。因此数据结构为队列。每到一个岔路口，就同时走。如果走到了目的地，直接返回</a:t>
            </a:r>
            <a:r>
              <a:rPr lang="en-US" altLang="zh-CN" sz="2000" b="1"/>
              <a:t>true</a:t>
            </a:r>
            <a:r>
              <a:rPr lang="zh-CN" altLang="en-US" sz="2000" b="1"/>
              <a:t>，程序结束；</a:t>
            </a:r>
            <a:endParaRPr lang="zh-CN" altLang="en-US" sz="2000" b="1"/>
          </a:p>
          <a:p>
            <a:r>
              <a:rPr lang="zh-CN" altLang="en-US" sz="2000" b="1"/>
              <a:t>如果从此路口出发没有到达目的地，则从队列中再弹出一个平行的路口，继续走。</a:t>
            </a:r>
            <a:endParaRPr lang="zh-CN" altLang="en-US" sz="2000" b="1"/>
          </a:p>
          <a:p>
            <a:r>
              <a:rPr lang="zh-CN" altLang="en-US" sz="2000" b="1"/>
              <a:t>如果队列空了，那么返回</a:t>
            </a:r>
            <a:r>
              <a:rPr lang="en-US" altLang="zh-CN" sz="2000" b="1"/>
              <a:t> false</a:t>
            </a:r>
            <a:r>
              <a:rPr lang="zh-CN" altLang="en-US" sz="2000" b="1"/>
              <a:t>。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2889885" y="457327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queue = Queue()</a:t>
            </a:r>
            <a:endParaRPr lang="zh-CN" altLang="en-US"/>
          </a:p>
          <a:p>
            <a:r>
              <a:rPr lang="zh-CN" altLang="en-US"/>
              <a:t>while not queue.empty():</a:t>
            </a:r>
            <a:endParaRPr lang="zh-CN" altLang="en-US"/>
          </a:p>
          <a:p>
            <a:r>
              <a:rPr lang="zh-CN" altLang="en-US"/>
              <a:t>    state = queue.front()</a:t>
            </a:r>
            <a:endParaRPr lang="zh-CN" altLang="en-US"/>
          </a:p>
          <a:p>
            <a:r>
              <a:rPr lang="zh-CN" altLang="en-US"/>
              <a:t>    queue.pop()</a:t>
            </a:r>
            <a:endParaRPr lang="zh-CN" altLang="en-US"/>
          </a:p>
          <a:p>
            <a:r>
              <a:rPr lang="zh-CN" altLang="en-US"/>
              <a:t>    print(state)</a:t>
            </a:r>
            <a:endParaRPr lang="zh-CN" altLang="en-US"/>
          </a:p>
          <a:p>
            <a:r>
              <a:rPr lang="zh-CN" altLang="en-US"/>
              <a:t>    for new_state in state.new_states():</a:t>
            </a:r>
            <a:endParaRPr lang="zh-CN" altLang="en-US"/>
          </a:p>
          <a:p>
            <a:r>
              <a:rPr lang="zh-CN" altLang="en-US"/>
              <a:t>        queue.put(new_state)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59510" y="5403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bfs </a:t>
            </a:r>
            <a:r>
              <a:rPr lang="zh-CN" altLang="en-US"/>
              <a:t>模板：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690" y="2166620"/>
            <a:ext cx="3652520" cy="2524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10195" y="493395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遍历结果为：</a:t>
            </a:r>
            <a:r>
              <a:rPr lang="en-US" altLang="zh-CN" sz="2000"/>
              <a:t>4</a:t>
            </a:r>
            <a:r>
              <a:rPr lang="zh-CN" altLang="en-US" sz="2000"/>
              <a:t>，</a:t>
            </a:r>
            <a:r>
              <a:rPr lang="en-US" altLang="zh-CN" sz="2000"/>
              <a:t>2</a:t>
            </a:r>
            <a:r>
              <a:rPr lang="zh-CN" altLang="en-US" sz="2000"/>
              <a:t>，</a:t>
            </a:r>
            <a:r>
              <a:rPr lang="en-US" altLang="zh-CN" sz="2000"/>
              <a:t>6</a:t>
            </a:r>
            <a:r>
              <a:rPr lang="zh-CN" altLang="en-US" sz="2000"/>
              <a:t>，</a:t>
            </a:r>
            <a:r>
              <a:rPr lang="en-US" altLang="zh-CN" sz="2000"/>
              <a:t>1</a:t>
            </a:r>
            <a:r>
              <a:rPr lang="zh-CN" altLang="en-US" sz="2000"/>
              <a:t>，</a:t>
            </a:r>
            <a:r>
              <a:rPr lang="en-US" altLang="zh-CN" sz="2000"/>
              <a:t>3</a:t>
            </a:r>
            <a:r>
              <a:rPr lang="zh-CN" altLang="en-US" sz="2000"/>
              <a:t>，</a:t>
            </a:r>
            <a:r>
              <a:rPr lang="en-US" altLang="zh-CN" sz="2000"/>
              <a:t>5</a:t>
            </a:r>
            <a:r>
              <a:rPr lang="zh-CN" altLang="en-US" sz="2000"/>
              <a:t>，</a:t>
            </a:r>
            <a:r>
              <a:rPr lang="en-US" altLang="zh-CN" sz="2000"/>
              <a:t>7</a:t>
            </a:r>
            <a:r>
              <a:rPr lang="zh-CN" altLang="en-US" sz="2000"/>
              <a:t>，</a:t>
            </a:r>
            <a:r>
              <a:rPr lang="en-US" altLang="zh-CN" sz="2000"/>
              <a:t>8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84153" y="317309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1330" y="424105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走迷宫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9070" y="1713230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如果我们只是想要搜索有没有答案，或者是只想要获得一个答案的时候，那么其实dfs和bfs是差不多的。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1529080" y="310642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但如果我们想要寻找</a:t>
            </a:r>
            <a:r>
              <a:rPr lang="zh-CN" altLang="en-US" sz="2000" b="1"/>
              <a:t>最优的答案</a:t>
            </a:r>
            <a:r>
              <a:rPr lang="zh-CN" altLang="en-US" sz="2000"/>
              <a:t>，往往dfs就不适用了。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6095365" y="1713230"/>
            <a:ext cx="5398770" cy="8569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在dfs和bfs的对比上，对于</a:t>
            </a:r>
            <a:r>
              <a:rPr lang="zh-CN" altLang="en-US" sz="2000" b="1"/>
              <a:t>最优解</a:t>
            </a:r>
            <a:r>
              <a:rPr lang="zh-CN" altLang="en-US" sz="2000"/>
              <a:t>的搜索，bfs对于dfs是有优势的，bfs是一层一层遍历。一旦得到最优就可以提前结束，无需继续搜寻。</a:t>
            </a:r>
            <a:endParaRPr lang="zh-CN" altLang="en-US" sz="2000"/>
          </a:p>
          <a:p>
            <a:r>
              <a:rPr lang="zh-CN" altLang="en-US" sz="2000"/>
              <a:t>对于另一种场景，比如解的存在性问题。大多数情况下dfs具备优势。因为dfs一旦找到一个存在解就可以提前结束，而bfs可以通过对比找到最优解</a:t>
            </a:r>
            <a:r>
              <a:rPr lang="zh-CN" altLang="en-US"/>
              <a:t>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84153" y="317309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1330" y="424105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走迷宫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946150"/>
            <a:ext cx="5830570" cy="54400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83945" y="10852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核心代码：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9285" y="212344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主要思路：</a:t>
            </a:r>
            <a:endParaRPr lang="zh-CN" altLang="en-US" sz="2000"/>
          </a:p>
          <a:p>
            <a:r>
              <a:rPr lang="en-US" altLang="zh-CN" sz="2000"/>
              <a:t>1</a:t>
            </a:r>
            <a:r>
              <a:rPr lang="zh-CN" altLang="en-US" sz="2000"/>
              <a:t>、将初始点坐标入队；</a:t>
            </a:r>
            <a:endParaRPr lang="zh-CN" altLang="en-US" sz="2000"/>
          </a:p>
          <a:p>
            <a:r>
              <a:rPr lang="en-US" altLang="zh-CN" sz="2000"/>
              <a:t>2</a:t>
            </a:r>
            <a:r>
              <a:rPr lang="zh-CN" altLang="en-US" sz="2000"/>
              <a:t>、进入</a:t>
            </a:r>
            <a:r>
              <a:rPr lang="en-US" altLang="zh-CN" sz="2000"/>
              <a:t> while()</a:t>
            </a:r>
            <a:r>
              <a:rPr lang="zh-CN" altLang="en-US" sz="2000"/>
              <a:t>循环；</a:t>
            </a:r>
            <a:endParaRPr lang="zh-CN" altLang="en-US" sz="2000"/>
          </a:p>
          <a:p>
            <a:r>
              <a:rPr lang="en-US" altLang="zh-CN" sz="2000"/>
              <a:t>3</a:t>
            </a:r>
            <a:r>
              <a:rPr lang="zh-CN" altLang="en-US" sz="2000"/>
              <a:t>、出队，拿到结点，尝试四个方向；</a:t>
            </a:r>
            <a:endParaRPr lang="zh-CN" altLang="en-US" sz="2000"/>
          </a:p>
          <a:p>
            <a:r>
              <a:rPr lang="en-US" altLang="zh-CN" sz="2000"/>
              <a:t>4</a:t>
            </a:r>
            <a:r>
              <a:rPr lang="zh-CN" altLang="en-US" sz="2000"/>
              <a:t>、如果某个方向可以走，入队，试探下一个方向；</a:t>
            </a:r>
            <a:endParaRPr lang="zh-CN" altLang="en-US" sz="2000"/>
          </a:p>
          <a:p>
            <a:r>
              <a:rPr lang="en-US" altLang="zh-CN" sz="2000"/>
              <a:t>5</a:t>
            </a:r>
            <a:r>
              <a:rPr lang="zh-CN" altLang="en-US" sz="2000"/>
              <a:t>、重复</a:t>
            </a:r>
            <a:r>
              <a:rPr lang="en-US" altLang="zh-CN" sz="2000"/>
              <a:t> 2</a:t>
            </a:r>
            <a:endParaRPr lang="en-US" altLang="zh-CN" sz="2000"/>
          </a:p>
          <a:p>
            <a:r>
              <a:rPr lang="en-US" altLang="zh-CN" sz="2000"/>
              <a:t>6</a:t>
            </a:r>
            <a:r>
              <a:rPr lang="zh-CN" altLang="en-US" sz="2000"/>
              <a:t>、如果队列空了，则说明无解。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84153" y="317309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1330" y="424105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走迷宫演示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maz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64945" y="1153795"/>
            <a:ext cx="9261475" cy="503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3" t="32813" r="32824" b="340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047441" y="1616972"/>
            <a:ext cx="3216552" cy="3076960"/>
            <a:chOff x="4470289" y="1522630"/>
            <a:chExt cx="3216552" cy="3076960"/>
          </a:xfrm>
        </p:grpSpPr>
        <p:sp>
          <p:nvSpPr>
            <p:cNvPr id="8" name="矩形 7"/>
            <p:cNvSpPr/>
            <p:nvPr/>
          </p:nvSpPr>
          <p:spPr>
            <a:xfrm>
              <a:off x="4470869" y="3118992"/>
              <a:ext cx="3215972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走迷宫</a:t>
              </a:r>
              <a:endPara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483113" y="3892835"/>
              <a:ext cx="1583055" cy="70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实验总结</a:t>
              </a:r>
              <a:endPara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70289" y="1522630"/>
              <a:ext cx="2345055" cy="70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算术表达式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求值</a:t>
              </a:r>
              <a:endPara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83113" y="2344513"/>
              <a:ext cx="1583055" cy="70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02.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马踏棋盘</a:t>
              </a:r>
              <a:endPara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388349" y="1930401"/>
            <a:ext cx="3316513" cy="3310626"/>
            <a:chOff x="1937657" y="2555296"/>
            <a:chExt cx="3316513" cy="2211863"/>
          </a:xfrm>
        </p:grpSpPr>
        <p:sp>
          <p:nvSpPr>
            <p:cNvPr id="14" name="文本框 13"/>
            <p:cNvSpPr txBox="1"/>
            <p:nvPr/>
          </p:nvSpPr>
          <p:spPr>
            <a:xfrm>
              <a:off x="1937657" y="2992174"/>
              <a:ext cx="2017485" cy="5096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36685" y="3923632"/>
              <a:ext cx="2017485" cy="2649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>
              <a:stCxn id="14" idx="0"/>
            </p:cNvCxnSpPr>
            <p:nvPr/>
          </p:nvCxnSpPr>
          <p:spPr>
            <a:xfrm flipV="1">
              <a:off x="2946400" y="2555297"/>
              <a:ext cx="0" cy="43687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946399" y="2560197"/>
              <a:ext cx="12627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209143" y="2555296"/>
              <a:ext cx="0" cy="136833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209142" y="4323742"/>
              <a:ext cx="0" cy="44341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 flipV="1">
              <a:off x="2946399" y="4752645"/>
              <a:ext cx="12627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endCxn id="14" idx="2"/>
            </p:cNvCxnSpPr>
            <p:nvPr/>
          </p:nvCxnSpPr>
          <p:spPr>
            <a:xfrm flipV="1">
              <a:off x="2946399" y="3501777"/>
              <a:ext cx="1" cy="126538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084153" y="313218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61330" y="423701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实验总结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3885" y="1507490"/>
            <a:ext cx="57543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算术表达式求值可以加深对栈的理解，马踏棋盘加深对</a:t>
            </a:r>
            <a:r>
              <a:rPr lang="en-US" altLang="zh-CN" sz="2400"/>
              <a:t> dfs </a:t>
            </a:r>
            <a:r>
              <a:rPr lang="zh-CN" altLang="en-US" sz="2400"/>
              <a:t>的理解，走迷宫则是</a:t>
            </a:r>
            <a:r>
              <a:rPr lang="en-US" altLang="zh-CN" sz="2400"/>
              <a:t> bfs </a:t>
            </a:r>
            <a:r>
              <a:rPr lang="zh-CN" altLang="en-US" sz="2400"/>
              <a:t>的最佳案例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t="6971" r="7002" b="745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文本框 19"/>
          <p:cNvSpPr txBox="1"/>
          <p:nvPr/>
        </p:nvSpPr>
        <p:spPr>
          <a:xfrm>
            <a:off x="545823" y="2644171"/>
            <a:ext cx="11100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THANK YOU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3" t="32813" r="32824" b="340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3000374" y="2302230"/>
            <a:ext cx="6191251" cy="1882958"/>
            <a:chOff x="3000375" y="2359839"/>
            <a:chExt cx="6191251" cy="1882958"/>
          </a:xfrm>
        </p:grpSpPr>
        <p:sp>
          <p:nvSpPr>
            <p:cNvPr id="32" name="文本框 31"/>
            <p:cNvSpPr txBox="1"/>
            <p:nvPr/>
          </p:nvSpPr>
          <p:spPr>
            <a:xfrm>
              <a:off x="3000375" y="2359839"/>
              <a:ext cx="61912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 smtClean="0">
                  <a:solidFill>
                    <a:schemeClr val="bg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Part 01</a:t>
              </a:r>
              <a:endParaRPr lang="zh-CN" altLang="en-US" sz="9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616036" y="3720827"/>
              <a:ext cx="495992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算术表达式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求值</a:t>
              </a:r>
              <a:endPara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7693" y="342246"/>
            <a:ext cx="1098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0230" y="434579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表达式求值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8765" y="13989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1+2-3</a:t>
            </a:r>
            <a:r>
              <a:rPr lang="zh-CN" altLang="en-US" sz="2400"/>
              <a:t>：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548765" y="235013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1+2*3</a:t>
            </a:r>
            <a:r>
              <a:rPr lang="zh-CN" altLang="en-US" sz="2400"/>
              <a:t>：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548765" y="33242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1+3-3</a:t>
            </a:r>
            <a:r>
              <a:rPr lang="zh-CN" altLang="en-US" sz="2400"/>
              <a:t>：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548765" y="43586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1-(5-3)*4:</a:t>
            </a:r>
            <a:endParaRPr lang="en-US" altLang="zh-CN" sz="2400"/>
          </a:p>
        </p:txBody>
      </p:sp>
      <p:sp>
        <p:nvSpPr>
          <p:cNvPr id="27" name="文本框 26"/>
          <p:cNvSpPr txBox="1"/>
          <p:nvPr/>
        </p:nvSpPr>
        <p:spPr>
          <a:xfrm>
            <a:off x="5714365" y="1390650"/>
            <a:ext cx="533781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算术表达式求值中，所有的操作符都是二元操作符，因此在</a:t>
            </a:r>
            <a:r>
              <a:rPr lang="zh-CN" altLang="en-US" sz="2000" b="1"/>
              <a:t>确认后面的运算符不高于前面操作对</a:t>
            </a:r>
            <a:r>
              <a:rPr lang="zh-CN" altLang="en-US" sz="2000"/>
              <a:t>的情况下，前面就可以直接出栈运算。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当当前运算符的优先级高于前面操作对的情况下，不能进行计算，只能把当前操作符压入栈，</a:t>
            </a:r>
            <a:r>
              <a:rPr lang="zh-CN" altLang="en-US" sz="2000" b="1"/>
              <a:t>继续考察</a:t>
            </a:r>
            <a:r>
              <a:rPr lang="zh-CN" altLang="en-US" sz="2000"/>
              <a:t>后面的运算优先级。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28" name="文本框 27"/>
          <p:cNvSpPr txBox="1"/>
          <p:nvPr/>
        </p:nvSpPr>
        <p:spPr>
          <a:xfrm>
            <a:off x="5714365" y="4164330"/>
            <a:ext cx="54400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如果有括号，就把左括号压入栈，然后等待右括号，找到之后，把括号中的数据处理完，得到一个数，压入操作数栈。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7693" y="342246"/>
            <a:ext cx="1098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0230" y="434579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求值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468755"/>
            <a:ext cx="10096500" cy="462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7693" y="342246"/>
            <a:ext cx="1098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0230" y="434579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表达式求值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部分代码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935" y="130111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2"/>
                </a:solidFill>
              </a:rPr>
              <a:t>比较运算符优先级：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2595" y="567690"/>
            <a:ext cx="5654040" cy="2861310"/>
          </a:xfrm>
          <a:prstGeom prst="rect">
            <a:avLst/>
          </a:prstGeom>
        </p:spPr>
        <p:style>
          <a:lnRef idx="2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// 判断运算符的优先级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2000"/>
              <a:t>int </a:t>
            </a:r>
            <a:r>
              <a:rPr lang="zh-CN" altLang="en-US" sz="20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scaled="1"/>
                </a:gradFill>
              </a:rPr>
              <a:t>precedence</a:t>
            </a:r>
            <a:r>
              <a:rPr lang="zh-CN" altLang="en-US" sz="2000"/>
              <a:t>(char operator) {</a:t>
            </a:r>
            <a:endParaRPr lang="zh-CN" altLang="en-US" sz="2000"/>
          </a:p>
          <a:p>
            <a:r>
              <a:rPr lang="zh-CN" altLang="en-US" sz="2000"/>
              <a:t>    if (operator== '+' || operator== '-') {</a:t>
            </a:r>
            <a:endParaRPr lang="zh-CN" altLang="en-US" sz="2000"/>
          </a:p>
          <a:p>
            <a:r>
              <a:rPr lang="zh-CN" altLang="en-US" sz="2000"/>
              <a:t>        return 1;</a:t>
            </a:r>
            <a:endParaRPr lang="zh-CN" altLang="en-US" sz="2000"/>
          </a:p>
          <a:p>
            <a:r>
              <a:rPr lang="zh-CN" altLang="en-US" sz="2000"/>
              <a:t>    } else if (operator== '*' || operator== '/') {</a:t>
            </a:r>
            <a:endParaRPr lang="zh-CN" altLang="en-US" sz="2000"/>
          </a:p>
          <a:p>
            <a:r>
              <a:rPr lang="zh-CN" altLang="en-US" sz="2000"/>
              <a:t>        return 2;</a:t>
            </a:r>
            <a:endParaRPr lang="zh-CN" altLang="en-US" sz="2000"/>
          </a:p>
          <a:p>
            <a:r>
              <a:rPr lang="zh-CN" altLang="en-US" sz="2000"/>
              <a:t>    }</a:t>
            </a:r>
            <a:endParaRPr lang="zh-CN" altLang="en-US" sz="2000"/>
          </a:p>
          <a:p>
            <a:r>
              <a:rPr lang="zh-CN" altLang="en-US" sz="2000"/>
              <a:t>    return 0;</a:t>
            </a:r>
            <a:endParaRPr lang="zh-CN" altLang="en-US" sz="2000"/>
          </a:p>
          <a:p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1869440" y="43935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2"/>
                </a:solidFill>
              </a:rPr>
              <a:t>main()</a:t>
            </a:r>
            <a:r>
              <a:rPr lang="zh-CN" altLang="en-US" sz="2000">
                <a:solidFill>
                  <a:schemeClr val="accent2"/>
                </a:solidFill>
              </a:rPr>
              <a:t>函数：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42715" y="3381375"/>
            <a:ext cx="80244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int </a:t>
            </a:r>
            <a:r>
              <a:rPr lang="zh-CN" altLang="en-US" sz="2000">
                <a:gradFill>
                  <a:gsLst>
                    <a:gs pos="19000">
                      <a:srgbClr val="FFB9B9"/>
                    </a:gs>
                    <a:gs pos="64000">
                      <a:srgbClr val="FF8F8E"/>
                    </a:gs>
                    <a:gs pos="44000">
                      <a:srgbClr val="FE9E9F"/>
                    </a:gs>
                    <a:gs pos="84000">
                      <a:srgbClr val="FF7373"/>
                    </a:gs>
                  </a:gsLst>
                  <a:lin scaled="1"/>
                </a:gradFill>
              </a:rPr>
              <a:t>main</a:t>
            </a:r>
            <a:r>
              <a:rPr lang="zh-CN" altLang="en-US" sz="2000"/>
              <a:t>() {</a:t>
            </a:r>
            <a:endParaRPr lang="zh-CN" altLang="en-US" sz="2000"/>
          </a:p>
          <a:p>
            <a:r>
              <a:rPr lang="zh-CN" altLang="en-US" sz="2000"/>
              <a:t>    printf("请输入表达式（以#号结束）:\n");</a:t>
            </a:r>
            <a:endParaRPr lang="zh-CN" altLang="en-US" sz="2000"/>
          </a:p>
          <a:p>
            <a:r>
              <a:rPr lang="zh-CN" altLang="en-US" sz="2000"/>
              <a:t>    if (fgets(expression, sizeof(expression), stdin) != NULL) {</a:t>
            </a:r>
            <a:endParaRPr lang="zh-CN" altLang="en-US" sz="2000"/>
          </a:p>
          <a:p>
            <a:r>
              <a:rPr lang="zh-CN" altLang="en-US" sz="2000"/>
              <a:t>        int result = evaluateExpression(expression);</a:t>
            </a:r>
            <a:endParaRPr lang="zh-CN" altLang="en-US" sz="2000"/>
          </a:p>
          <a:p>
            <a:r>
              <a:rPr lang="zh-CN" altLang="en-US" sz="2000"/>
              <a:t>        printf("结果: %d\n", result);</a:t>
            </a:r>
            <a:endParaRPr lang="zh-CN" altLang="en-US" sz="2000"/>
          </a:p>
          <a:p>
            <a:r>
              <a:rPr lang="zh-CN" altLang="en-US" sz="2000"/>
              <a:t>    } else {</a:t>
            </a:r>
            <a:endParaRPr lang="zh-CN" altLang="en-US" sz="2000"/>
          </a:p>
          <a:p>
            <a:r>
              <a:rPr lang="zh-CN" altLang="en-US" sz="2000"/>
              <a:t>        printf("无法读取输入.\n");</a:t>
            </a:r>
            <a:endParaRPr lang="zh-CN" altLang="en-US" sz="2000"/>
          </a:p>
          <a:p>
            <a:r>
              <a:rPr lang="zh-CN" altLang="en-US" sz="2000"/>
              <a:t>    }</a:t>
            </a:r>
            <a:endParaRPr lang="zh-CN" altLang="en-US" sz="2000"/>
          </a:p>
          <a:p>
            <a:r>
              <a:rPr lang="zh-CN" altLang="en-US" sz="2000"/>
              <a:t>    return 0;</a:t>
            </a:r>
            <a:endParaRPr lang="zh-CN" altLang="en-US" sz="2000"/>
          </a:p>
          <a:p>
            <a:r>
              <a:rPr lang="zh-CN" altLang="en-US" sz="2000"/>
              <a:t>}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7693" y="342246"/>
            <a:ext cx="1098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50230" y="434579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表达式求值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7760" y="1323340"/>
            <a:ext cx="9713595" cy="339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0" indent="-457200">
              <a:spcBef>
                <a:spcPct val="0"/>
              </a:spcBef>
              <a:buClr>
                <a:srgbClr val="000000"/>
              </a:buClr>
              <a:buFontTx/>
              <a:buAutoNum type="arabicPeriod"/>
            </a:pP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设立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操作数栈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与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操作符栈；</a:t>
            </a:r>
            <a:endParaRPr lang="zh-CN" altLang="en-US" sz="2800" dirty="0">
              <a:solidFill>
                <a:srgbClr val="FF0000"/>
              </a:solidFill>
              <a:latin typeface="楷体" charset="0"/>
              <a:ea typeface="楷体" charset="0"/>
              <a:cs typeface="楷体" charset="0"/>
            </a:endParaRPr>
          </a:p>
          <a:p>
            <a:pPr marL="457200" lvl="0" indent="-457200">
              <a:spcBef>
                <a:spcPct val="0"/>
              </a:spcBef>
              <a:buClr>
                <a:srgbClr val="000000"/>
              </a:buClr>
              <a:buFontTx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预设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运算符栈的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栈底为“</a:t>
            </a:r>
            <a:r>
              <a:rPr lang="en-US" altLang="zh-CN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#”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；</a:t>
            </a:r>
            <a:endParaRPr lang="zh-CN" altLang="en-US" sz="2800" dirty="0">
              <a:solidFill>
                <a:schemeClr val="tx1"/>
              </a:solidFill>
              <a:latin typeface="楷体" charset="0"/>
              <a:ea typeface="楷体" charset="0"/>
              <a:cs typeface="楷体" charset="0"/>
            </a:endParaRPr>
          </a:p>
          <a:p>
            <a:pPr marL="457200" lvl="0" indent="-457200">
              <a:spcBef>
                <a:spcPct val="0"/>
              </a:spcBef>
              <a:buClr>
                <a:srgbClr val="000000"/>
              </a:buClr>
              <a:buFontTx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若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当前字符是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操作数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，则直接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压入操作数栈。</a:t>
            </a:r>
            <a:endParaRPr lang="zh-CN" altLang="en-US" sz="2800" dirty="0">
              <a:solidFill>
                <a:srgbClr val="FF0000"/>
              </a:solidFill>
              <a:latin typeface="楷体" charset="0"/>
              <a:ea typeface="楷体" charset="0"/>
              <a:cs typeface="楷体" charset="0"/>
            </a:endParaRPr>
          </a:p>
          <a:p>
            <a:pPr marL="457200" lvl="0" indent="-457200">
              <a:spcBef>
                <a:spcPct val="0"/>
              </a:spcBef>
              <a:buClr>
                <a:srgbClr val="000000"/>
              </a:buClr>
              <a:buFontTx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若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当前字符是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操作符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，则与操作符栈的栈顶运算符进行优先级比较：</a:t>
            </a:r>
            <a:endParaRPr lang="zh-CN" altLang="en-US" sz="2800" dirty="0">
              <a:latin typeface="楷体" charset="0"/>
              <a:ea typeface="楷体" charset="0"/>
              <a:cs typeface="楷体" charset="0"/>
            </a:endParaRPr>
          </a:p>
          <a:p>
            <a:pPr marL="914400" lvl="1" indent="-457200">
              <a:spcBef>
                <a:spcPct val="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若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优先级高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于栈顶运算符则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进栈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；</a:t>
            </a:r>
            <a:endParaRPr lang="zh-CN" altLang="en-US" sz="2800" dirty="0">
              <a:latin typeface="楷体" charset="0"/>
              <a:ea typeface="楷体" charset="0"/>
              <a:cs typeface="楷体" charset="0"/>
            </a:endParaRPr>
          </a:p>
          <a:p>
            <a:pPr marL="914400" lvl="1" indent="-457200">
              <a:spcBef>
                <a:spcPct val="0"/>
              </a:spcBef>
              <a:buClr>
                <a:srgbClr val="0000FF"/>
              </a:buClr>
              <a:buSzPct val="75000"/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若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优先级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低于栈顶运算符则从操作数栈中弹出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两个操作数</a:t>
            </a:r>
            <a:r>
              <a:rPr lang="en-US" altLang="zh-CN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a,b</a:t>
            </a:r>
            <a:r>
              <a:rPr lang="en-US" altLang="zh-CN" sz="2800" dirty="0">
                <a:latin typeface="楷体" charset="0"/>
                <a:ea typeface="楷体" charset="0"/>
                <a:cs typeface="楷体" charset="0"/>
                <a:sym typeface="+mn-ea"/>
              </a:rPr>
              <a:t>,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从操作符栈中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弹出一个运算符</a:t>
            </a:r>
            <a:r>
              <a:rPr lang="el-GR" altLang="zh-CN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θ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，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经计算后将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结果</a:t>
            </a:r>
            <a:r>
              <a:rPr lang="en-US" altLang="zh-CN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T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压入操作数栈</a:t>
            </a:r>
            <a:endParaRPr lang="zh-CN" altLang="en-US" sz="2800" dirty="0">
              <a:solidFill>
                <a:schemeClr val="tx1"/>
              </a:solidFill>
              <a:latin typeface="楷体" charset="0"/>
              <a:ea typeface="楷体" charset="0"/>
              <a:cs typeface="楷体" charset="0"/>
            </a:endParaRPr>
          </a:p>
          <a:p>
            <a:pPr marL="457200" lvl="0" indent="-457200">
              <a:spcBef>
                <a:spcPct val="0"/>
              </a:spcBef>
              <a:buClr>
                <a:srgbClr val="000000"/>
              </a:buClr>
              <a:buFontTx/>
              <a:buNone/>
            </a:pPr>
            <a:r>
              <a:rPr lang="en-US" altLang="zh-CN" sz="2800" dirty="0">
                <a:latin typeface="楷体" charset="0"/>
                <a:ea typeface="楷体" charset="0"/>
                <a:cs typeface="楷体" charset="0"/>
                <a:sym typeface="+mn-ea"/>
              </a:rPr>
              <a:t>5.</a:t>
            </a:r>
            <a:r>
              <a:rPr lang="en-US" altLang="zh-CN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  “(” 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对它之前后的运算符</a:t>
            </a:r>
            <a:r>
              <a:rPr lang="zh-CN" altLang="en-US" sz="2800" dirty="0">
                <a:solidFill>
                  <a:srgbClr val="0000FF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起隔离作用</a:t>
            </a:r>
            <a:r>
              <a:rPr lang="zh-CN" altLang="en-US" sz="2800" dirty="0">
                <a:latin typeface="楷体" charset="0"/>
                <a:ea typeface="楷体" charset="0"/>
                <a:cs typeface="楷体" charset="0"/>
                <a:sym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“</a:t>
            </a:r>
            <a:r>
              <a:rPr lang="en-US" altLang="zh-CN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)”</a:t>
            </a:r>
            <a:r>
              <a:rPr lang="zh-CN" altLang="en-US" sz="2800" dirty="0">
                <a:solidFill>
                  <a:srgbClr val="FF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可视为自相应左括弧开始的表达式的结束符</a:t>
            </a:r>
            <a:r>
              <a:rPr lang="zh-CN" altLang="en-US" sz="2800" dirty="0">
                <a:solidFill>
                  <a:srgbClr val="800000"/>
                </a:solidFill>
                <a:latin typeface="楷体" charset="0"/>
                <a:ea typeface="楷体" charset="0"/>
                <a:cs typeface="楷体" charset="0"/>
                <a:sym typeface="+mn-ea"/>
              </a:rPr>
              <a:t>。</a:t>
            </a:r>
            <a:endParaRPr lang="zh-CN" altLang="en-US" sz="2800" dirty="0">
              <a:solidFill>
                <a:srgbClr val="800000"/>
              </a:solidFill>
              <a:latin typeface="楷体" charset="0"/>
              <a:ea typeface="楷体" charset="0"/>
              <a:cs typeface="楷体" charset="0"/>
            </a:endParaRPr>
          </a:p>
          <a:p>
            <a:endParaRPr lang="zh-CN" altLang="en-US" sz="2800" dirty="0">
              <a:solidFill>
                <a:srgbClr val="800000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3" t="39086" r="39604" b="4126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084153" y="319126"/>
            <a:ext cx="10985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46816" y="437454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express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" y="1219200"/>
            <a:ext cx="10932795" cy="4909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3" t="32813" r="32824" b="340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000374" y="2339005"/>
            <a:ext cx="6191251" cy="1901034"/>
            <a:chOff x="2778826" y="2458549"/>
            <a:chExt cx="6191251" cy="1901034"/>
          </a:xfrm>
        </p:grpSpPr>
        <p:sp>
          <p:nvSpPr>
            <p:cNvPr id="11" name="文本框 10"/>
            <p:cNvSpPr txBox="1"/>
            <p:nvPr/>
          </p:nvSpPr>
          <p:spPr>
            <a:xfrm>
              <a:off x="2778826" y="2458549"/>
              <a:ext cx="6191251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 smtClean="0">
                  <a:solidFill>
                    <a:schemeClr val="bg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Part 02</a:t>
              </a:r>
              <a:endParaRPr lang="zh-CN" altLang="en-US" sz="9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394487" y="3899208"/>
              <a:ext cx="495992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马踏棋盘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3316</Words>
  <Application>WPS 演示</Application>
  <PresentationFormat>宽屏</PresentationFormat>
  <Paragraphs>245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汉仪旗黑</vt:lpstr>
      <vt:lpstr>华文仿宋</vt:lpstr>
      <vt:lpstr>Source Sans Pro Light</vt:lpstr>
      <vt:lpstr>Roboto</vt:lpstr>
      <vt:lpstr>宋体</vt:lpstr>
      <vt:lpstr>Arial Unicode MS</vt:lpstr>
      <vt:lpstr>汉仪书宋二KW</vt:lpstr>
      <vt:lpstr>Calibri Light</vt:lpstr>
      <vt:lpstr>Helvetica Neue</vt:lpstr>
      <vt:lpstr>Calibri</vt:lpstr>
      <vt:lpstr>FontAwesome</vt:lpstr>
      <vt:lpstr>苹方-简</vt:lpstr>
      <vt:lpstr>Wingdings</vt:lpstr>
      <vt:lpstr>微软雅黑</vt:lpstr>
      <vt:lpstr>汉仪君黑</vt:lpstr>
      <vt:lpstr>楷体</vt:lpstr>
      <vt:lpstr>汉仪楷体KW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Justin</cp:lastModifiedBy>
  <cp:revision>29</cp:revision>
  <dcterms:created xsi:type="dcterms:W3CDTF">2023-09-27T14:22:07Z</dcterms:created>
  <dcterms:modified xsi:type="dcterms:W3CDTF">2023-09-27T14:22:07Z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2052-6.2.0.8299</vt:lpwstr>
  </property>
  <property fmtid="{D5CDD505-2E9C-101B-9397-08002B2CF9AE}" pid="3" name="ICV">
    <vt:lpwstr>635C08370D2FB1848E1A1465E6B49E0D_43</vt:lpwstr>
  </property>
</Properties>
</file>